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6"/>
  </p:notesMasterIdLst>
  <p:handoutMasterIdLst>
    <p:handoutMasterId r:id="rId27"/>
  </p:handoutMasterIdLst>
  <p:sldIdLst>
    <p:sldId id="268" r:id="rId3"/>
    <p:sldId id="271" r:id="rId4"/>
    <p:sldId id="272" r:id="rId5"/>
    <p:sldId id="300" r:id="rId6"/>
    <p:sldId id="286" r:id="rId7"/>
    <p:sldId id="288" r:id="rId8"/>
    <p:sldId id="289" r:id="rId9"/>
    <p:sldId id="290" r:id="rId10"/>
    <p:sldId id="263" r:id="rId11"/>
    <p:sldId id="296" r:id="rId12"/>
    <p:sldId id="264" r:id="rId13"/>
    <p:sldId id="291" r:id="rId14"/>
    <p:sldId id="259" r:id="rId15"/>
    <p:sldId id="260" r:id="rId16"/>
    <p:sldId id="297" r:id="rId17"/>
    <p:sldId id="292" r:id="rId18"/>
    <p:sldId id="299" r:id="rId19"/>
    <p:sldId id="293" r:id="rId20"/>
    <p:sldId id="295" r:id="rId21"/>
    <p:sldId id="276" r:id="rId22"/>
    <p:sldId id="258" r:id="rId23"/>
    <p:sldId id="270" r:id="rId24"/>
    <p:sldId id="29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40"/>
    <a:srgbClr val="115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3" autoAdjust="0"/>
    <p:restoredTop sz="94624"/>
  </p:normalViewPr>
  <p:slideViewPr>
    <p:cSldViewPr snapToGrid="0">
      <p:cViewPr varScale="1">
        <p:scale>
          <a:sx n="106" d="100"/>
          <a:sy n="106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AD503-7339-43C7-8986-3F63A53F424C}" type="datetimeFigureOut">
              <a:rPr lang="de-AT" smtClean="0"/>
              <a:t>14.11.23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F3F30-0A5F-4BCA-B606-349393C4855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6188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4EAF1-660A-42A2-9706-BFDC1A04E1EC}" type="datetimeFigureOut">
              <a:rPr lang="de-AT" smtClean="0"/>
              <a:t>14.11.23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AF18A-624C-498F-A3B8-2ADC76768ED5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15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i="0" dirty="0">
                <a:effectLst/>
                <a:latin typeface="Söhne"/>
              </a:rPr>
              <a:t>K5/TGO/TCR alpha -/- Mouse: 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Alterations in the Hedgehog </a:t>
            </a:r>
            <a:r>
              <a:rPr lang="en-AU" b="0" i="0" dirty="0" err="1">
                <a:solidFill>
                  <a:srgbClr val="374151"/>
                </a:solidFill>
                <a:effectLst/>
                <a:latin typeface="Söhne"/>
              </a:rPr>
              <a:t>signaling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pathway -&gt; lacks TCR alpha chains -&gt; affects T cell development + function, also causes production of Ovalbumin in the skin in the presence of doxycycline. The injected t-cells have a reaction to the ovalbumin similar to an autoimmune reaction. Express ovalbumin due to presence of K5 + TGO transgenes. Ovalbumin is recognised as a foreign substance by the immune system. </a:t>
            </a:r>
          </a:p>
          <a:p>
            <a:r>
              <a:rPr lang="en-AU" b="1" i="0" dirty="0">
                <a:effectLst/>
                <a:latin typeface="Söhne"/>
              </a:rPr>
              <a:t>HDAC1 f/f CD4-Cre+ Mouse: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HDAC knockout </a:t>
            </a:r>
          </a:p>
          <a:p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Cre Recombinase causes HDAC gene to be cut out specifically in T-cells at CD4 promotor. </a:t>
            </a:r>
          </a:p>
          <a:p>
            <a:endParaRPr lang="en-AU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0113E-648E-CB40-99CC-2642BE3DC5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01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There is a reduction in Tgd cells as target in the MHC-I pathway. However, otherwise there seems to be an increase in cell signalling. Knockout mice often activate compensatory mechanisms to counteract the loss or alteration of a particular gene or protein. It's possible that the knockout mouse is upregulating alternative </a:t>
            </a:r>
            <a:r>
              <a:rPr lang="en-AU" b="0" i="0" dirty="0" err="1">
                <a:solidFill>
                  <a:srgbClr val="374151"/>
                </a:solidFill>
                <a:effectLst/>
                <a:latin typeface="Söhne"/>
              </a:rPr>
              <a:t>signaling</a:t>
            </a:r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 pathways to maintain or modulate interactions with CD4+ T-cells in the absence of HDAC2. B-cells seem to start communicating with T-cells.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AF18A-624C-498F-A3B8-2ADC76768ED5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65349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0113E-648E-CB40-99CC-2642BE3DC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237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contribution that contributes to MHC-1 pathway in Knockout cells in H2-t23 – (Klrd1 + Klrc1)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0113E-648E-CB40-99CC-2642BE3DC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29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0113E-648E-CB40-99CC-2642BE3DC5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0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374151"/>
                </a:solidFill>
                <a:effectLst/>
                <a:latin typeface="Söhne"/>
              </a:rPr>
              <a:t>The introduction of CD4+ T-cells triggers an immune response in the mice due to the recognition of ovalbumin as a foreign antigen. This immune response often involves the release of inflammatory mediators, such as cytokines and chemokines. These signals can stimulate myofibroblasts and fibroblasts, leading to increased communication and activation.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0113E-648E-CB40-99CC-2642BE3DC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50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Wildtype + Knockout both have an increased number of pathway interactions when compared with No T cell mice. </a:t>
            </a:r>
          </a:p>
          <a:p>
            <a:r>
              <a:rPr lang="en-US" dirty="0"/>
              <a:t>Knockout has slightly less interactions than wildtype , especially a decrease in myofibroblasts as source for collagen pathway.</a:t>
            </a:r>
          </a:p>
          <a:p>
            <a:r>
              <a:rPr lang="en-US" dirty="0"/>
              <a:t>Wildtype has the strongest immune reaction.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0113E-648E-CB40-99CC-2642BE3DC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01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Laminin and Collagen pathways in Wildtype and knockout mice have increased signalling. </a:t>
            </a:r>
          </a:p>
          <a:p>
            <a:r>
              <a:rPr lang="en-US" dirty="0"/>
              <a:t>No T cell mice have more signalling from myofibroblasts in laminin pathway. </a:t>
            </a:r>
          </a:p>
          <a:p>
            <a:r>
              <a:rPr lang="en-US" dirty="0"/>
              <a:t>Knockout has less signalling in myofibroblast mediated collagen pathway in comparison to Wildtype. </a:t>
            </a:r>
          </a:p>
          <a:p>
            <a:r>
              <a:rPr lang="en-US" dirty="0"/>
              <a:t>Interesting pathways include: Laminin and Collagen.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0113E-648E-CB40-99CC-2642BE3DC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265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Knockout has sig less MHC-I pathway interactions by Tgd than </a:t>
            </a:r>
            <a:r>
              <a:rPr lang="en-US" dirty="0" err="1"/>
              <a:t>noT</a:t>
            </a:r>
            <a:r>
              <a:rPr lang="en-US" dirty="0"/>
              <a:t> and wildtype.  HDAC2 must be important for MHC-I tgd cell interactions. </a:t>
            </a:r>
          </a:p>
          <a:p>
            <a:r>
              <a:rPr lang="en-US" dirty="0"/>
              <a:t>Wildtype still has sig more interactions of the Laminin and Collagen pathways than no t cell, </a:t>
            </a:r>
            <a:r>
              <a:rPr lang="en-US" dirty="0" err="1"/>
              <a:t>particulary</a:t>
            </a:r>
            <a:r>
              <a:rPr lang="en-US" dirty="0"/>
              <a:t> in endothelial cells.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0113E-648E-CB40-99CC-2642BE3DC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53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Knockout has close to no MHC-I Tgd function (12 interactions compared to 188 </a:t>
            </a:r>
            <a:r>
              <a:rPr lang="en-US" dirty="0" err="1"/>
              <a:t>wt</a:t>
            </a:r>
            <a:r>
              <a:rPr lang="en-US" dirty="0"/>
              <a:t> and 154 </a:t>
            </a:r>
            <a:r>
              <a:rPr lang="en-US" dirty="0" err="1"/>
              <a:t>noT</a:t>
            </a:r>
            <a:r>
              <a:rPr lang="en-US" dirty="0"/>
              <a:t>). This is because HDAC2 is very important for MHC-1 function.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0113E-648E-CB40-99CC-2642BE3DC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0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0113E-648E-CB40-99CC-2642BE3DC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60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Wildtype has increased signalling in inflammatory cells: Neutrophils, Macrophages </a:t>
            </a:r>
          </a:p>
          <a:p>
            <a:r>
              <a:rPr lang="en-US" dirty="0"/>
              <a:t>No </a:t>
            </a:r>
            <a:r>
              <a:rPr lang="en-US" dirty="0" err="1"/>
              <a:t>B_cell</a:t>
            </a:r>
            <a:r>
              <a:rPr lang="en-US" dirty="0"/>
              <a:t> signalling in Laminin pathway of </a:t>
            </a:r>
            <a:r>
              <a:rPr lang="en-US" dirty="0" err="1"/>
              <a:t>NoT</a:t>
            </a:r>
            <a:r>
              <a:rPr lang="en-US" dirty="0"/>
              <a:t> + Wildtype mice = may be due to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0113E-648E-CB40-99CC-2642BE3DC5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42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42" y="2346162"/>
            <a:ext cx="3567481" cy="35674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451877"/>
            <a:ext cx="9144000" cy="2246913"/>
          </a:xfrm>
        </p:spPr>
        <p:txBody>
          <a:bodyPr anchor="b"/>
          <a:lstStyle>
            <a:lvl1pPr algn="l">
              <a:defRPr sz="4800" baseline="0">
                <a:solidFill>
                  <a:srgbClr val="005740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072238"/>
            <a:ext cx="9144000" cy="1515075"/>
          </a:xfrm>
        </p:spPr>
        <p:txBody>
          <a:bodyPr/>
          <a:lstStyle>
            <a:lvl1pPr marL="0" indent="0" algn="l">
              <a:buNone/>
              <a:defRPr sz="240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de-AT" dirty="0"/>
          </a:p>
        </p:txBody>
      </p:sp>
      <p:sp>
        <p:nvSpPr>
          <p:cNvPr id="9" name="Rechteck 8"/>
          <p:cNvSpPr/>
          <p:nvPr userDrawn="1"/>
        </p:nvSpPr>
        <p:spPr>
          <a:xfrm>
            <a:off x="1524000" y="3839477"/>
            <a:ext cx="1392195" cy="92075"/>
          </a:xfrm>
          <a:prstGeom prst="rect">
            <a:avLst/>
          </a:prstGeom>
          <a:solidFill>
            <a:srgbClr val="005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646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586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1178011"/>
            <a:ext cx="2628900" cy="499895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667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1043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814D4-453A-FE09-05B8-AC4BBBB69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D8DA7-53F2-11C5-BAAD-B22F529F4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A5FA0-D86A-640A-2CC5-D051B666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ECF0-C513-0D48-2641-E4EABAA5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B2D1C-CEA3-F82F-50A9-D85B42B7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12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FAEB-84A5-4AA9-A252-90C60C5A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5AD4D-A014-F405-2FBC-086B161FD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6CD1C-E87A-0BFB-BD1D-EB84134B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C1EFB-DD73-76C4-50A1-D0511F99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D5F8A-29FF-1564-A4AA-C592DF63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06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3A8A-0FB7-F64C-B9AD-B06DF964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AFA72-3E4F-395E-5DCB-50E2D893E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37FAC-B36F-E003-0755-04456A05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EBB67-E118-6EB4-EFF1-17656DF2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352E0-8C12-8C15-C664-FDACD6D4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33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26C5-D689-D828-81C8-868EEEDE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28CA-2800-3D0F-667F-AB504B5F3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23065-A115-7B5D-5F9D-8A341CF18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6F4D8-FA74-061B-CF15-FDE41DA7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6BB9D-1053-C6A4-7033-D57CBD83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D1760-C14A-0C03-9D25-2C1D6BE8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41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2E235-8C1F-7B83-D606-D7FBBD4E5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345A4-779A-6F36-BA23-41F68E8D3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A3A0F-E439-2682-F01D-A991379CA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79193-7264-E7D4-EDED-C6C8AE756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8DFDB-4AEB-C0A4-CCBC-28DAB2DEE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998AC-3368-D64E-BF2F-42721418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19E9E-053C-10CB-7D72-C4CE16B1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DB14D-0B73-995E-C5E6-B977E622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12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099-6855-90E0-2C11-C2C2960F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DB67A-B145-FA95-A0CC-401E23A1E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CC265-69A4-85EF-0478-B81364CC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D1986-7586-902C-2C07-D3CF6463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35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6D6FBB-BAA9-8FA6-0E70-334AF4ED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0200D-B86C-E718-C74A-810F8C1E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BF99C-CAE7-D307-C88F-08BCF0A44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304152"/>
            <a:ext cx="10515600" cy="1325563"/>
          </a:xfrm>
        </p:spPr>
        <p:txBody>
          <a:bodyPr/>
          <a:lstStyle>
            <a:lvl1pPr>
              <a:defRPr>
                <a:solidFill>
                  <a:srgbClr val="11574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842053"/>
            <a:ext cx="10515600" cy="3334909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8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F1D1-D477-B68A-6E90-81FD0904A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9017E-E342-7E29-CA8A-80046F16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5270D-5760-9649-5E9E-2331FF4DF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010B2-2B6E-0ADD-1414-4704405E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9CAF5-460A-C723-4FF2-4EF50CA2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DC1A6-3D31-B1BB-7FF4-3BF39996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40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0007-3B49-BE52-1D85-D1AD60DD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12A3EC-6B09-498A-DFCF-816A2F6B2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6ABEA-8B54-3C64-8002-7F2A467BF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784EC-158E-AA66-6552-F9DB8610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0A17F-D4B1-CB43-C8E2-0F98B3DA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13E5E-9557-4A54-DB92-D0D885C3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64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EC02-23D5-23A9-09F4-A89A39A3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01EF9-655B-599B-4754-671CC75CD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E004-2063-5C36-3E0C-95945938E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8B92E-CE64-F796-401C-9B4CB02D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59770-242B-A6F5-EC2E-F8BF4EF8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25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09BD3-E783-4B8B-85D0-02DE9033B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218F4-E298-8529-CE5F-5B4557A85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F7E48-D546-456F-FAB5-27CF9F2E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500D-087F-A2B7-7CB7-A83D560B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5CE17-8AB2-5057-ECC5-79CD8DF0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749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2487827"/>
            <a:ext cx="5181600" cy="3689136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2487827"/>
            <a:ext cx="5181600" cy="3689136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890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2062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510100"/>
            <a:ext cx="10515600" cy="132556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931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898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828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AT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97849394-0141-4681-AEBD-833D9B3076D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336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5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5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3031523"/>
            <a:ext cx="10515600" cy="3145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441" y="-1"/>
            <a:ext cx="2522559" cy="12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5740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DE9450-4B1D-2756-4E4E-0C985D7C4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B891F-FC66-A3F5-2D71-30AB3761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8B293-300F-8E48-679F-276F92D4E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83A72-4B79-DD4B-AE24-FE41DA8A50E0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1AC3A-CBA2-9340-44D3-4E2C4E9FE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41E8E-8955-9F07-59D5-F8C3F6D08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50E72-AD8D-8141-8880-EF43E4329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5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AFA5-9734-E0C5-AF3D-24A9F8CC2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789" y="1239253"/>
            <a:ext cx="9420727" cy="2531235"/>
          </a:xfrm>
        </p:spPr>
        <p:txBody>
          <a:bodyPr>
            <a:noAutofit/>
          </a:bodyPr>
          <a:lstStyle/>
          <a:p>
            <a:r>
              <a:rPr lang="en-AU" b="1" i="0" dirty="0">
                <a:effectLst/>
                <a:latin typeface="Franklin Gothic Book" panose="020B0503020102020204" pitchFamily="34" charset="0"/>
              </a:rPr>
              <a:t>Assessing HDAC2 Knockout Effects on CD4+ T Cell Signalling in Mouse Skin</a:t>
            </a:r>
            <a:endParaRPr lang="en-US" b="1" dirty="0">
              <a:latin typeface="Franklin Gothic Book" panose="020B0503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25EB10-5425-3C55-B285-244C768A2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08" y="6372671"/>
            <a:ext cx="9144000" cy="40630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Karla Mangano </a:t>
            </a:r>
          </a:p>
        </p:txBody>
      </p:sp>
    </p:spTree>
    <p:extLst>
      <p:ext uri="{BB962C8B-B14F-4D97-AF65-F5344CB8AC3E}">
        <p14:creationId xmlns:p14="http://schemas.microsoft.com/office/powerpoint/2010/main" val="2595219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B3BFE-987F-AB7D-5002-89AFAEFC6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" y="421104"/>
            <a:ext cx="11405937" cy="5570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b="1" dirty="0">
                <a:solidFill>
                  <a:srgbClr val="005740"/>
                </a:solidFill>
              </a:rPr>
              <a:t>Findings </a:t>
            </a:r>
          </a:p>
          <a:p>
            <a:pPr marL="0" indent="0">
              <a:buNone/>
            </a:pPr>
            <a:endParaRPr lang="en-AU" sz="2800" b="1" dirty="0">
              <a:solidFill>
                <a:srgbClr val="005740"/>
              </a:solidFill>
            </a:endParaRPr>
          </a:p>
          <a:p>
            <a:pPr marL="0" indent="0">
              <a:buNone/>
            </a:pPr>
            <a:r>
              <a:rPr lang="en-AU" sz="2800" b="1" dirty="0">
                <a:solidFill>
                  <a:srgbClr val="005740"/>
                </a:solidFill>
              </a:rPr>
              <a:t>→</a:t>
            </a:r>
            <a:r>
              <a:rPr lang="en-AU" sz="2800" dirty="0"/>
              <a:t> </a:t>
            </a:r>
            <a:r>
              <a:rPr lang="en-AU" sz="2800" b="1" dirty="0"/>
              <a:t>Wildtype </a:t>
            </a:r>
            <a:r>
              <a:rPr lang="en-AU" sz="2800" dirty="0"/>
              <a:t>mice show </a:t>
            </a:r>
            <a:r>
              <a:rPr lang="en-US" sz="2800" dirty="0"/>
              <a:t>↑ in </a:t>
            </a:r>
            <a:r>
              <a:rPr lang="en-US" sz="2800" b="1" dirty="0"/>
              <a:t>Laminin + Collagen </a:t>
            </a:r>
            <a:r>
              <a:rPr lang="en-US" sz="2800" dirty="0"/>
              <a:t>pathways by </a:t>
            </a:r>
            <a:r>
              <a:rPr lang="en-US" sz="2800" b="1" dirty="0"/>
              <a:t>Keratinocytes</a:t>
            </a:r>
            <a:r>
              <a:rPr lang="en-US" sz="2800" dirty="0"/>
              <a:t>, </a:t>
            </a:r>
            <a:r>
              <a:rPr lang="en-US" sz="2800" b="1" dirty="0"/>
              <a:t>Fibroblasts</a:t>
            </a:r>
            <a:r>
              <a:rPr lang="en-US" sz="2800" dirty="0"/>
              <a:t>,</a:t>
            </a:r>
            <a:r>
              <a:rPr lang="en-US" sz="2800" b="1" dirty="0"/>
              <a:t> Myofibroblasts </a:t>
            </a:r>
            <a:r>
              <a:rPr lang="en-US" sz="2800" dirty="0"/>
              <a:t>+</a:t>
            </a:r>
            <a:r>
              <a:rPr lang="en-US" sz="2800" b="1" dirty="0"/>
              <a:t> Endothelial cells</a:t>
            </a:r>
            <a:r>
              <a:rPr lang="en-US" sz="2800" dirty="0"/>
              <a:t>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AU" sz="2800" b="1" dirty="0">
                <a:solidFill>
                  <a:srgbClr val="005740"/>
                </a:solidFill>
              </a:rPr>
              <a:t>→</a:t>
            </a:r>
            <a:r>
              <a:rPr lang="en-AU" sz="2800" dirty="0"/>
              <a:t> </a:t>
            </a:r>
            <a:r>
              <a:rPr lang="en-AU" sz="2800" b="1" dirty="0"/>
              <a:t>HDAC2 knockout </a:t>
            </a:r>
            <a:r>
              <a:rPr lang="en-AU" sz="2800" dirty="0"/>
              <a:t>mice show </a:t>
            </a:r>
            <a:r>
              <a:rPr lang="en-AU" sz="2800" b="1" dirty="0"/>
              <a:t>reduced MHC-I </a:t>
            </a:r>
            <a:r>
              <a:rPr lang="en-AU" sz="2800" dirty="0"/>
              <a:t>signalling to </a:t>
            </a:r>
            <a:r>
              <a:rPr lang="en-AU" sz="2800" b="1" dirty="0"/>
              <a:t>Tgd</a:t>
            </a:r>
            <a:r>
              <a:rPr lang="en-AU" sz="2800" dirty="0"/>
              <a:t> cells. </a:t>
            </a:r>
          </a:p>
          <a:p>
            <a:pPr marL="0" indent="0">
              <a:buNone/>
            </a:pPr>
            <a:endParaRPr lang="en-AU" sz="2800" dirty="0"/>
          </a:p>
          <a:p>
            <a:pPr marL="0" indent="0">
              <a:buNone/>
            </a:pPr>
            <a:r>
              <a:rPr lang="en-AU" sz="2800" b="1" dirty="0">
                <a:solidFill>
                  <a:srgbClr val="005740"/>
                </a:solidFill>
              </a:rPr>
              <a:t>→ How are these pathways changed? Investigate cell signalling in individual pathways, main contributing ligand-receptor bindings + gene expression. </a:t>
            </a:r>
            <a:endParaRPr lang="en-AU" sz="2800" dirty="0">
              <a:solidFill>
                <a:srgbClr val="0057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90C328-97F7-8E75-1F95-C6E281CD72E8}"/>
              </a:ext>
            </a:extLst>
          </p:cNvPr>
          <p:cNvSpPr txBox="1"/>
          <p:nvPr/>
        </p:nvSpPr>
        <p:spPr>
          <a:xfrm>
            <a:off x="100012" y="336391"/>
            <a:ext cx="61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Laminin Pathway - Cell-Cell interactions </a:t>
            </a:r>
          </a:p>
        </p:txBody>
      </p:sp>
      <p:pic>
        <p:nvPicPr>
          <p:cNvPr id="5" name="Picture 4" descr="A group of colorful lines and dots&#10;&#10;Description automatically generated">
            <a:extLst>
              <a:ext uri="{FF2B5EF4-FFF2-40B4-BE49-F238E27FC236}">
                <a16:creationId xmlns:a16="http://schemas.microsoft.com/office/drawing/2014/main" id="{8DF54877-C017-AD10-16AD-476A37311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13"/>
          <a:stretch/>
        </p:blipFill>
        <p:spPr>
          <a:xfrm>
            <a:off x="502089" y="654957"/>
            <a:ext cx="11546185" cy="5751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9D8B3-F5D6-09F9-A875-D21B3A7E83D7}"/>
              </a:ext>
            </a:extLst>
          </p:cNvPr>
          <p:cNvSpPr txBox="1"/>
          <p:nvPr/>
        </p:nvSpPr>
        <p:spPr>
          <a:xfrm>
            <a:off x="4478615" y="922757"/>
            <a:ext cx="3593132" cy="954107"/>
          </a:xfrm>
          <a:prstGeom prst="rect">
            <a:avLst/>
          </a:prstGeom>
          <a:solidFill>
            <a:schemeClr val="bg1"/>
          </a:solidFill>
          <a:ln w="57150">
            <a:solidFill>
              <a:srgbClr val="0057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from Keratinocytes</a:t>
            </a:r>
          </a:p>
          <a:p>
            <a:pPr algn="ctr"/>
            <a:r>
              <a:rPr lang="en-US" sz="14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to Endothelial Cells</a:t>
            </a:r>
          </a:p>
          <a:p>
            <a:pPr algn="ctr"/>
            <a:r>
              <a:rPr lang="en-US" sz="14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to T Cells</a:t>
            </a:r>
          </a:p>
          <a:p>
            <a:pPr algn="ctr"/>
            <a:r>
              <a:rPr lang="en-US" sz="14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to Neutrophils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BCBCD-B8F6-BD1C-22C5-E2D27DD068A5}"/>
              </a:ext>
            </a:extLst>
          </p:cNvPr>
          <p:cNvSpPr txBox="1"/>
          <p:nvPr/>
        </p:nvSpPr>
        <p:spPr>
          <a:xfrm>
            <a:off x="8455141" y="922757"/>
            <a:ext cx="3593132" cy="738664"/>
          </a:xfrm>
          <a:prstGeom prst="rect">
            <a:avLst/>
          </a:prstGeom>
          <a:solidFill>
            <a:schemeClr val="bg1"/>
          </a:solidFill>
          <a:ln w="57150">
            <a:solidFill>
              <a:srgbClr val="0057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from Keratinocytes</a:t>
            </a:r>
          </a:p>
          <a:p>
            <a:pPr algn="ctr"/>
            <a:r>
              <a:rPr lang="en-US" sz="14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to Endothelial Cells</a:t>
            </a:r>
          </a:p>
          <a:p>
            <a:pPr algn="ctr"/>
            <a:r>
              <a:rPr lang="en-US" sz="14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to B cells</a:t>
            </a:r>
          </a:p>
        </p:txBody>
      </p:sp>
    </p:spTree>
    <p:extLst>
      <p:ext uri="{BB962C8B-B14F-4D97-AF65-F5344CB8AC3E}">
        <p14:creationId xmlns:p14="http://schemas.microsoft.com/office/powerpoint/2010/main" val="27925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6100F9-EE3A-F80F-ACE5-6256D2354765}"/>
              </a:ext>
            </a:extLst>
          </p:cNvPr>
          <p:cNvSpPr txBox="1"/>
          <p:nvPr/>
        </p:nvSpPr>
        <p:spPr>
          <a:xfrm>
            <a:off x="151167" y="125724"/>
            <a:ext cx="61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Collagen Pathway - Cell-Cell interactions 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F9A1AB24-FFAC-34AF-4A21-8579B88E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7" y="660400"/>
            <a:ext cx="11901220" cy="6074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37ED92-A015-44F2-F1DD-519D257752A6}"/>
              </a:ext>
            </a:extLst>
          </p:cNvPr>
          <p:cNvSpPr txBox="1"/>
          <p:nvPr/>
        </p:nvSpPr>
        <p:spPr>
          <a:xfrm>
            <a:off x="4299434" y="936626"/>
            <a:ext cx="3593132" cy="5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57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from Keratinocytes</a:t>
            </a:r>
          </a:p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from Myofibroblasts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B284A-D169-465C-E093-3D238F22DC05}"/>
              </a:ext>
            </a:extLst>
          </p:cNvPr>
          <p:cNvSpPr txBox="1"/>
          <p:nvPr/>
        </p:nvSpPr>
        <p:spPr>
          <a:xfrm>
            <a:off x="8175910" y="936626"/>
            <a:ext cx="3593132" cy="5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57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to Keratinocytes</a:t>
            </a:r>
          </a:p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to B cells</a:t>
            </a:r>
          </a:p>
        </p:txBody>
      </p:sp>
    </p:spTree>
    <p:extLst>
      <p:ext uri="{BB962C8B-B14F-4D97-AF65-F5344CB8AC3E}">
        <p14:creationId xmlns:p14="http://schemas.microsoft.com/office/powerpoint/2010/main" val="3302849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olorful lines and dots&#10;&#10;Description automatically generated">
            <a:extLst>
              <a:ext uri="{FF2B5EF4-FFF2-40B4-BE49-F238E27FC236}">
                <a16:creationId xmlns:a16="http://schemas.microsoft.com/office/drawing/2014/main" id="{51B65B81-0FB1-75AD-E84C-D54F989ED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4" y="507206"/>
            <a:ext cx="11542892" cy="58435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85E926-B356-0402-C581-9CCB4D72D71F}"/>
              </a:ext>
            </a:extLst>
          </p:cNvPr>
          <p:cNvSpPr txBox="1"/>
          <p:nvPr/>
        </p:nvSpPr>
        <p:spPr>
          <a:xfrm>
            <a:off x="8143897" y="889624"/>
            <a:ext cx="3723549" cy="1077218"/>
          </a:xfrm>
          <a:prstGeom prst="rect">
            <a:avLst/>
          </a:prstGeom>
          <a:solidFill>
            <a:schemeClr val="bg1"/>
          </a:solidFill>
          <a:ln w="57150">
            <a:solidFill>
              <a:srgbClr val="0057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↓ Sig. to Tgd </a:t>
            </a:r>
          </a:p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to T cells</a:t>
            </a:r>
          </a:p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All cells to T cells</a:t>
            </a:r>
          </a:p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B cells to T cells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6815A-19EC-388C-0A9B-B5DA85BDADE0}"/>
              </a:ext>
            </a:extLst>
          </p:cNvPr>
          <p:cNvSpPr txBox="1"/>
          <p:nvPr/>
        </p:nvSpPr>
        <p:spPr>
          <a:xfrm>
            <a:off x="4234225" y="1105068"/>
            <a:ext cx="3593132" cy="861774"/>
          </a:xfrm>
          <a:prstGeom prst="rect">
            <a:avLst/>
          </a:prstGeom>
          <a:solidFill>
            <a:schemeClr val="bg1"/>
          </a:solidFill>
          <a:ln w="57150">
            <a:solidFill>
              <a:srgbClr val="0057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to Tgd (Immune reaction)</a:t>
            </a:r>
          </a:p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Sig. to T cells</a:t>
            </a:r>
          </a:p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↑ B cells to T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2BA05-F344-D9E8-7FFF-D188E492E795}"/>
              </a:ext>
            </a:extLst>
          </p:cNvPr>
          <p:cNvSpPr txBox="1"/>
          <p:nvPr/>
        </p:nvSpPr>
        <p:spPr>
          <a:xfrm>
            <a:off x="1483894" y="6180982"/>
            <a:ext cx="1032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→  </a:t>
            </a:r>
            <a:r>
              <a:rPr lang="en-US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KO upregulating alternative pathways to maintain CD4+ interactions with HDAC2 deletion.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FB603-1218-78FD-81AE-C48C8CFC3AF2}"/>
              </a:ext>
            </a:extLst>
          </p:cNvPr>
          <p:cNvSpPr txBox="1"/>
          <p:nvPr/>
        </p:nvSpPr>
        <p:spPr>
          <a:xfrm>
            <a:off x="324554" y="1105068"/>
            <a:ext cx="3593132" cy="584775"/>
          </a:xfrm>
          <a:prstGeom prst="rect">
            <a:avLst/>
          </a:prstGeom>
          <a:solidFill>
            <a:schemeClr val="bg1"/>
          </a:solidFill>
          <a:ln w="57150">
            <a:solidFill>
              <a:srgbClr val="0057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MHC-I pathway only based on Tgd as target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75A22-E1E9-DE1A-0488-097CBB8CB516}"/>
              </a:ext>
            </a:extLst>
          </p:cNvPr>
          <p:cNvSpPr txBox="1"/>
          <p:nvPr/>
        </p:nvSpPr>
        <p:spPr>
          <a:xfrm>
            <a:off x="96252" y="89294"/>
            <a:ext cx="61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MHC-1 Pathway - Cell-Cell interactions </a:t>
            </a:r>
          </a:p>
        </p:txBody>
      </p:sp>
    </p:spTree>
    <p:extLst>
      <p:ext uri="{BB962C8B-B14F-4D97-AF65-F5344CB8AC3E}">
        <p14:creationId xmlns:p14="http://schemas.microsoft.com/office/powerpoint/2010/main" val="2823922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7C91BF-E896-8744-984B-06D649FC299F}"/>
              </a:ext>
            </a:extLst>
          </p:cNvPr>
          <p:cNvSpPr txBox="1"/>
          <p:nvPr/>
        </p:nvSpPr>
        <p:spPr>
          <a:xfrm>
            <a:off x="100013" y="123020"/>
            <a:ext cx="659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Receptor-ligand pair contribution: Laminin pathway</a:t>
            </a:r>
          </a:p>
        </p:txBody>
      </p:sp>
      <p:pic>
        <p:nvPicPr>
          <p:cNvPr id="15" name="Picture 1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55175E7-DFAC-13FA-512A-2A3B93D28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01" y="620090"/>
            <a:ext cx="10262161" cy="61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39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AEEFEB0A-325E-A600-DF56-4414A6253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40" y="681036"/>
            <a:ext cx="9389204" cy="61523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6CAE4-5758-503D-D811-60985E1C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1" y="24641"/>
            <a:ext cx="8927993" cy="662781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Dag1 receptor expression in Laminin pathway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A647F-6929-8048-2C5E-6CB8F7F96886}"/>
              </a:ext>
            </a:extLst>
          </p:cNvPr>
          <p:cNvSpPr txBox="1"/>
          <p:nvPr/>
        </p:nvSpPr>
        <p:spPr>
          <a:xfrm>
            <a:off x="228038" y="1152055"/>
            <a:ext cx="177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No T cell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5C541-82FA-665A-23FF-3F1703EE6CEF}"/>
              </a:ext>
            </a:extLst>
          </p:cNvPr>
          <p:cNvSpPr txBox="1"/>
          <p:nvPr/>
        </p:nvSpPr>
        <p:spPr>
          <a:xfrm>
            <a:off x="228038" y="3199007"/>
            <a:ext cx="177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Wildtype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A81BF-857A-58AB-76CC-A2C52E84F489}"/>
              </a:ext>
            </a:extLst>
          </p:cNvPr>
          <p:cNvSpPr txBox="1"/>
          <p:nvPr/>
        </p:nvSpPr>
        <p:spPr>
          <a:xfrm>
            <a:off x="228038" y="5336613"/>
            <a:ext cx="177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Knockout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D291B-AD72-9BC2-0411-E047973C65EA}"/>
              </a:ext>
            </a:extLst>
          </p:cNvPr>
          <p:cNvSpPr txBox="1"/>
          <p:nvPr/>
        </p:nvSpPr>
        <p:spPr>
          <a:xfrm>
            <a:off x="8036164" y="19895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Involved in connecting cells to extracellular matrix </a:t>
            </a:r>
          </a:p>
        </p:txBody>
      </p:sp>
    </p:spTree>
    <p:extLst>
      <p:ext uri="{BB962C8B-B14F-4D97-AF65-F5344CB8AC3E}">
        <p14:creationId xmlns:p14="http://schemas.microsoft.com/office/powerpoint/2010/main" val="29433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65F6B6-40C2-B647-4504-06436C8AA2D1}"/>
              </a:ext>
            </a:extLst>
          </p:cNvPr>
          <p:cNvSpPr txBox="1"/>
          <p:nvPr/>
        </p:nvSpPr>
        <p:spPr>
          <a:xfrm>
            <a:off x="100013" y="123020"/>
            <a:ext cx="61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Receptor- ligand pair contribution: Collagen</a:t>
            </a:r>
          </a:p>
        </p:txBody>
      </p:sp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49A58B3-588E-867E-B0E3-57D24C2CC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94" y="492352"/>
            <a:ext cx="10278011" cy="624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03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4F9365-3AAD-2B78-70DF-A16AD3B7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91" y="24641"/>
            <a:ext cx="8927993" cy="662781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Cd44 receptor expression in Laminin + Collagen pathways</a:t>
            </a:r>
          </a:p>
        </p:txBody>
      </p:sp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DB16D0-A7F6-1DF1-5B93-12B281503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11" y="855864"/>
            <a:ext cx="9374892" cy="575129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98BE98-5E1C-C091-C3FD-1C7B1D51D656}"/>
              </a:ext>
            </a:extLst>
          </p:cNvPr>
          <p:cNvSpPr txBox="1"/>
          <p:nvPr/>
        </p:nvSpPr>
        <p:spPr>
          <a:xfrm>
            <a:off x="627247" y="1127991"/>
            <a:ext cx="177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No T cell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E546D5-1A32-0F2D-C190-B6D4EB1B3F3B}"/>
              </a:ext>
            </a:extLst>
          </p:cNvPr>
          <p:cNvSpPr txBox="1"/>
          <p:nvPr/>
        </p:nvSpPr>
        <p:spPr>
          <a:xfrm>
            <a:off x="627247" y="3244334"/>
            <a:ext cx="177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Wildtype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A5B2B-8F38-5318-1C66-2C825236FF64}"/>
              </a:ext>
            </a:extLst>
          </p:cNvPr>
          <p:cNvSpPr txBox="1"/>
          <p:nvPr/>
        </p:nvSpPr>
        <p:spPr>
          <a:xfrm>
            <a:off x="720797" y="5360677"/>
            <a:ext cx="177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Knockout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692DF-CDEB-0266-22F6-25A7EFFF6514}"/>
              </a:ext>
            </a:extLst>
          </p:cNvPr>
          <p:cNvSpPr txBox="1"/>
          <p:nvPr/>
        </p:nvSpPr>
        <p:spPr>
          <a:xfrm>
            <a:off x="7555832" y="191266"/>
            <a:ext cx="499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Involved in guiding immune cells to sites of inflammation</a:t>
            </a:r>
          </a:p>
        </p:txBody>
      </p:sp>
    </p:spTree>
    <p:extLst>
      <p:ext uri="{BB962C8B-B14F-4D97-AF65-F5344CB8AC3E}">
        <p14:creationId xmlns:p14="http://schemas.microsoft.com/office/powerpoint/2010/main" val="1491561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089BC4-770F-BAAD-1B3F-2149BDD21250}"/>
              </a:ext>
            </a:extLst>
          </p:cNvPr>
          <p:cNvSpPr txBox="1"/>
          <p:nvPr/>
        </p:nvSpPr>
        <p:spPr>
          <a:xfrm>
            <a:off x="100013" y="123020"/>
            <a:ext cx="61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Ligand- receptor pair contribution: MHC-I</a:t>
            </a:r>
          </a:p>
        </p:txBody>
      </p:sp>
      <p:pic>
        <p:nvPicPr>
          <p:cNvPr id="7" name="Picture 6" descr="A graph with a green square and brown rectangles&#10;&#10;Description automatically generated">
            <a:extLst>
              <a:ext uri="{FF2B5EF4-FFF2-40B4-BE49-F238E27FC236}">
                <a16:creationId xmlns:a16="http://schemas.microsoft.com/office/drawing/2014/main" id="{7504618B-EA1D-2117-B7A0-74BA27C6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547" y="1048079"/>
            <a:ext cx="7964905" cy="4761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7524E-D348-4C5E-DC4F-AC30B345DABD}"/>
              </a:ext>
            </a:extLst>
          </p:cNvPr>
          <p:cNvSpPr txBox="1"/>
          <p:nvPr/>
        </p:nvSpPr>
        <p:spPr>
          <a:xfrm>
            <a:off x="1519989" y="5996316"/>
            <a:ext cx="1032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→  </a:t>
            </a:r>
            <a:r>
              <a:rPr lang="en-US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100% MHC-I signalling in KO comes from H2-t23 ligand pairing with Kldr1 + Klrc1 receptor. </a:t>
            </a:r>
          </a:p>
        </p:txBody>
      </p:sp>
    </p:spTree>
    <p:extLst>
      <p:ext uri="{BB962C8B-B14F-4D97-AF65-F5344CB8AC3E}">
        <p14:creationId xmlns:p14="http://schemas.microsoft.com/office/powerpoint/2010/main" val="2951274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cells&#10;&#10;Description automatically generated">
            <a:extLst>
              <a:ext uri="{FF2B5EF4-FFF2-40B4-BE49-F238E27FC236}">
                <a16:creationId xmlns:a16="http://schemas.microsoft.com/office/drawing/2014/main" id="{F68B38C9-2C14-B0A2-D1D1-4693BA680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" y="1194773"/>
            <a:ext cx="5422301" cy="3938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35676F-5E03-CFB2-3BC4-F04E1548EE6D}"/>
              </a:ext>
            </a:extLst>
          </p:cNvPr>
          <p:cNvSpPr txBox="1"/>
          <p:nvPr/>
        </p:nvSpPr>
        <p:spPr>
          <a:xfrm>
            <a:off x="192505" y="161787"/>
            <a:ext cx="61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Ligand- receptor pair contribution: MHC-I in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noT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and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wt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1574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D1134-0956-FC73-B5BF-E0E950D2272B}"/>
              </a:ext>
            </a:extLst>
          </p:cNvPr>
          <p:cNvSpPr txBox="1"/>
          <p:nvPr/>
        </p:nvSpPr>
        <p:spPr>
          <a:xfrm>
            <a:off x="1705004" y="5796946"/>
            <a:ext cx="821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5740"/>
                </a:solidFill>
                <a:latin typeface="Franklin Gothic Book" panose="020B0503020102020204" pitchFamily="34" charset="0"/>
              </a:rPr>
              <a:t>→  </a:t>
            </a:r>
            <a:r>
              <a:rPr lang="en-US" sz="2400" b="1" dirty="0">
                <a:solidFill>
                  <a:srgbClr val="005740"/>
                </a:solidFill>
                <a:latin typeface="Franklin Gothic Book" panose="020B0503020102020204" pitchFamily="34" charset="0"/>
              </a:rPr>
              <a:t>HDAC2 KO may disable Cd8a + Cd8b1 receptor function.</a:t>
            </a:r>
          </a:p>
        </p:txBody>
      </p:sp>
      <p:pic>
        <p:nvPicPr>
          <p:cNvPr id="8" name="Picture 7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40FD9456-A1A3-4310-4356-20955A197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99" y="920164"/>
            <a:ext cx="6055895" cy="42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5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E667-40A8-2568-8F38-574A97685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206629"/>
            <a:ext cx="10515600" cy="1061339"/>
          </a:xfrm>
        </p:spPr>
        <p:txBody>
          <a:bodyPr>
            <a:normAutofit/>
          </a:bodyPr>
          <a:lstStyle/>
          <a:p>
            <a:r>
              <a:rPr lang="en-US" sz="3600" b="1" dirty="0"/>
              <a:t>The Experiment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7C09C-0F98-DA49-A1B6-661D7ABCC5FD}"/>
              </a:ext>
            </a:extLst>
          </p:cNvPr>
          <p:cNvSpPr txBox="1"/>
          <p:nvPr/>
        </p:nvSpPr>
        <p:spPr>
          <a:xfrm>
            <a:off x="9732264" y="6497482"/>
            <a:ext cx="2459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Created with </a:t>
            </a:r>
            <a:r>
              <a:rPr lang="en-US" sz="1400" dirty="0" err="1">
                <a:solidFill>
                  <a:schemeClr val="bg1"/>
                </a:solidFill>
              </a:rPr>
              <a:t>Biorender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 descr="A diagram of mice and mice&#10;&#10;Description automatically generated">
            <a:extLst>
              <a:ext uri="{FF2B5EF4-FFF2-40B4-BE49-F238E27FC236}">
                <a16:creationId xmlns:a16="http://schemas.microsoft.com/office/drawing/2014/main" id="{6986DDF5-1E68-4057-8542-74D30CD9E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15" y="1267968"/>
            <a:ext cx="8289970" cy="49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3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E371A8-BC7C-6B3F-FB55-E437EA4CBAF8}"/>
              </a:ext>
            </a:extLst>
          </p:cNvPr>
          <p:cNvSpPr txBox="1"/>
          <p:nvPr/>
        </p:nvSpPr>
        <p:spPr>
          <a:xfrm>
            <a:off x="108284" y="69820"/>
            <a:ext cx="375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15740"/>
                </a:solidFill>
                <a:latin typeface="Franklin Gothic Book" panose="020B0503020102020204" pitchFamily="34" charset="0"/>
              </a:rPr>
              <a:t>Klrd1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expression in MHC-I Pathway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C9480-658D-F24A-3628-92AE1B3DC17F}"/>
              </a:ext>
            </a:extLst>
          </p:cNvPr>
          <p:cNvSpPr txBox="1"/>
          <p:nvPr/>
        </p:nvSpPr>
        <p:spPr>
          <a:xfrm>
            <a:off x="627247" y="1127991"/>
            <a:ext cx="177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 cell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1AED9-75A4-F334-6575-7600433ABE65}"/>
              </a:ext>
            </a:extLst>
          </p:cNvPr>
          <p:cNvSpPr txBox="1"/>
          <p:nvPr/>
        </p:nvSpPr>
        <p:spPr>
          <a:xfrm>
            <a:off x="627247" y="3244334"/>
            <a:ext cx="177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Wildtype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E30E2-DE38-C844-825C-5FF5CFB9AA3E}"/>
              </a:ext>
            </a:extLst>
          </p:cNvPr>
          <p:cNvSpPr txBox="1"/>
          <p:nvPr/>
        </p:nvSpPr>
        <p:spPr>
          <a:xfrm>
            <a:off x="720797" y="5360677"/>
            <a:ext cx="177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Knockout </a:t>
            </a:r>
          </a:p>
        </p:txBody>
      </p:sp>
      <p:pic>
        <p:nvPicPr>
          <p:cNvPr id="10" name="Picture 9" descr="A line chart with text&#10;&#10;Description automatically generated with medium confidence">
            <a:extLst>
              <a:ext uri="{FF2B5EF4-FFF2-40B4-BE49-F238E27FC236}">
                <a16:creationId xmlns:a16="http://schemas.microsoft.com/office/drawing/2014/main" id="{742DB729-8689-57C7-A2FB-C68FC9DB8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83" y="641247"/>
            <a:ext cx="9027695" cy="6164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9E9148-50ED-B91C-2654-6EDAEB5D5870}"/>
              </a:ext>
            </a:extLst>
          </p:cNvPr>
          <p:cNvSpPr txBox="1"/>
          <p:nvPr/>
        </p:nvSpPr>
        <p:spPr>
          <a:xfrm>
            <a:off x="8329863" y="69820"/>
            <a:ext cx="375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Encodes protein on NK cell sur</a:t>
            </a:r>
            <a:r>
              <a:rPr lang="en-US" b="1" dirty="0">
                <a:solidFill>
                  <a:srgbClr val="92D050"/>
                </a:solidFill>
                <a:latin typeface="Franklin Gothic Book" panose="020B0503020102020204" pitchFamily="34" charset="0"/>
              </a:rPr>
              <a:t>face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26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833DF-0F65-3F5F-062A-32E20512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47" y="59113"/>
            <a:ext cx="10515600" cy="1325563"/>
          </a:xfrm>
        </p:spPr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F7E6C-241B-CE12-C9F0-AC4EC8E64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3" y="1143001"/>
            <a:ext cx="11430000" cy="49570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Laminin + Collagen Pathways </a:t>
            </a:r>
          </a:p>
          <a:p>
            <a:r>
              <a:rPr lang="en-US" b="1" dirty="0"/>
              <a:t>↑ Cell-cell interactions </a:t>
            </a:r>
            <a:r>
              <a:rPr lang="en-US" dirty="0"/>
              <a:t>in </a:t>
            </a:r>
            <a:r>
              <a:rPr lang="en-US" b="1" dirty="0"/>
              <a:t>KO</a:t>
            </a:r>
            <a:r>
              <a:rPr lang="en-US" dirty="0"/>
              <a:t>, highest in </a:t>
            </a:r>
            <a:r>
              <a:rPr lang="en-US" b="1" dirty="0" err="1"/>
              <a:t>Wt</a:t>
            </a:r>
            <a:r>
              <a:rPr lang="en-US" dirty="0"/>
              <a:t> mice</a:t>
            </a:r>
            <a:r>
              <a:rPr lang="en-AU" dirty="0">
                <a:latin typeface="Söhne"/>
              </a:rPr>
              <a:t> → </a:t>
            </a:r>
            <a:r>
              <a:rPr lang="en-US" dirty="0"/>
              <a:t>Immune reaction.</a:t>
            </a:r>
          </a:p>
          <a:p>
            <a:r>
              <a:rPr lang="en-US" b="1" dirty="0"/>
              <a:t>↑ Laminin + Collagen </a:t>
            </a:r>
            <a:r>
              <a:rPr lang="en-US" dirty="0"/>
              <a:t>pathway signalling in </a:t>
            </a:r>
            <a:r>
              <a:rPr lang="en-US" b="1" dirty="0"/>
              <a:t>KO + </a:t>
            </a:r>
            <a:r>
              <a:rPr lang="en-US" b="1" dirty="0" err="1"/>
              <a:t>Wt</a:t>
            </a:r>
            <a:r>
              <a:rPr lang="en-US" b="1" dirty="0"/>
              <a:t> </a:t>
            </a:r>
            <a:r>
              <a:rPr lang="en-US" dirty="0"/>
              <a:t>mice. </a:t>
            </a:r>
          </a:p>
          <a:p>
            <a:r>
              <a:rPr lang="en-US" b="1" dirty="0"/>
              <a:t>↑ Dag1 </a:t>
            </a:r>
            <a:r>
              <a:rPr lang="en-US" dirty="0"/>
              <a:t>expression in </a:t>
            </a:r>
            <a:r>
              <a:rPr lang="en-US" b="1" dirty="0" err="1"/>
              <a:t>Wt</a:t>
            </a:r>
            <a:r>
              <a:rPr lang="en-US" dirty="0"/>
              <a:t> and </a:t>
            </a:r>
            <a:r>
              <a:rPr lang="en-US" b="1" dirty="0"/>
              <a:t>KO</a:t>
            </a:r>
            <a:r>
              <a:rPr lang="en-US" dirty="0"/>
              <a:t> mice in cells</a:t>
            </a:r>
            <a:r>
              <a:rPr lang="en-AU" dirty="0">
                <a:latin typeface="Söhne"/>
              </a:rPr>
              <a:t> </a:t>
            </a:r>
            <a:r>
              <a:rPr lang="en-US" dirty="0"/>
              <a:t>related to EC matrix.</a:t>
            </a:r>
          </a:p>
          <a:p>
            <a:r>
              <a:rPr lang="en-US" b="1" dirty="0"/>
              <a:t>↑ Cd44 </a:t>
            </a:r>
            <a:r>
              <a:rPr lang="en-US" dirty="0"/>
              <a:t>receptor signalling in </a:t>
            </a:r>
            <a:r>
              <a:rPr lang="en-US" b="1" dirty="0" err="1"/>
              <a:t>Wt</a:t>
            </a:r>
            <a:r>
              <a:rPr lang="en-US" dirty="0"/>
              <a:t> and </a:t>
            </a:r>
            <a:r>
              <a:rPr lang="en-US" b="1" dirty="0"/>
              <a:t>KO</a:t>
            </a:r>
            <a:r>
              <a:rPr lang="en-US" dirty="0"/>
              <a:t> mice.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MHC-I Pathway </a:t>
            </a:r>
          </a:p>
          <a:p>
            <a:r>
              <a:rPr lang="en-US" b="1" dirty="0"/>
              <a:t>↓ MHC-I</a:t>
            </a:r>
            <a:r>
              <a:rPr lang="en-US" dirty="0"/>
              <a:t> signalling to </a:t>
            </a:r>
            <a:r>
              <a:rPr lang="en-US" b="1" dirty="0"/>
              <a:t>Tgd</a:t>
            </a:r>
            <a:r>
              <a:rPr lang="en-US" dirty="0"/>
              <a:t> cells in </a:t>
            </a:r>
            <a:r>
              <a:rPr lang="en-US" b="1" dirty="0"/>
              <a:t>KO</a:t>
            </a:r>
            <a:r>
              <a:rPr lang="en-US" dirty="0"/>
              <a:t> mice.</a:t>
            </a:r>
          </a:p>
          <a:p>
            <a:r>
              <a:rPr lang="en-US" b="1" dirty="0"/>
              <a:t>↑ H2-t23 – (Klrd1 + Klrc1) </a:t>
            </a:r>
            <a:r>
              <a:rPr lang="en-US" dirty="0"/>
              <a:t>receptor – ligand signalling in </a:t>
            </a:r>
            <a:r>
              <a:rPr lang="en-US" b="1" dirty="0"/>
              <a:t>MHC-I</a:t>
            </a:r>
            <a:r>
              <a:rPr lang="en-US" dirty="0"/>
              <a:t> pathway of </a:t>
            </a:r>
            <a:r>
              <a:rPr lang="en-US" b="1" dirty="0"/>
              <a:t>KO</a:t>
            </a:r>
            <a:r>
              <a:rPr lang="en-US" dirty="0"/>
              <a:t> mice (100% contribution).</a:t>
            </a:r>
          </a:p>
          <a:p>
            <a:r>
              <a:rPr lang="en-US" b="1" dirty="0"/>
              <a:t>MHC-I</a:t>
            </a:r>
            <a:r>
              <a:rPr lang="en-US" dirty="0"/>
              <a:t> pathway severely effected by </a:t>
            </a:r>
            <a:r>
              <a:rPr lang="en-US" b="1" dirty="0"/>
              <a:t>HDAC2 KO</a:t>
            </a:r>
            <a:r>
              <a:rPr lang="en-US" dirty="0"/>
              <a:t>. Compensated with signalling to NK cells + B cells. </a:t>
            </a:r>
          </a:p>
          <a:p>
            <a:r>
              <a:rPr lang="en-US" b="1" dirty="0"/>
              <a:t>↑ Klrd1 </a:t>
            </a:r>
            <a:r>
              <a:rPr lang="en-US" dirty="0"/>
              <a:t>expression in </a:t>
            </a:r>
            <a:r>
              <a:rPr lang="en-US" b="1" dirty="0"/>
              <a:t>KO B cells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2C20D-45E2-3520-F5B7-F87A95AA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42164-13DE-A00E-64EE-2D314D58C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E6492-5EDF-7DF0-5EEB-B71E44BD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92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885A-6E13-82F5-B4AC-6BA058B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05" y="149120"/>
            <a:ext cx="10515600" cy="1325563"/>
          </a:xfrm>
        </p:spPr>
        <p:txBody>
          <a:bodyPr/>
          <a:lstStyle/>
          <a:p>
            <a:r>
              <a:rPr lang="en-US" dirty="0"/>
              <a:t>Questions + next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679E-C92F-E1DF-F436-377B8EF7D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3" y="1275347"/>
            <a:ext cx="11488152" cy="4716379"/>
          </a:xfrm>
        </p:spPr>
        <p:txBody>
          <a:bodyPr>
            <a:normAutofit/>
          </a:bodyPr>
          <a:lstStyle/>
          <a:p>
            <a:r>
              <a:rPr lang="en-US" dirty="0"/>
              <a:t>Why are immune cells such as DCs, Neutrophils, Basophils not changed significantly? Does No T cell mouse have innate immune response? </a:t>
            </a:r>
          </a:p>
          <a:p>
            <a:r>
              <a:rPr lang="en-US" dirty="0"/>
              <a:t>What effects does the HDAC2 have on regulating severity of immune response and the formation of memory T cells? </a:t>
            </a:r>
          </a:p>
          <a:p>
            <a:r>
              <a:rPr lang="en-US" dirty="0"/>
              <a:t>Evaluate changes in cytokine signalling that could be influencing B cell signalling in the KO.</a:t>
            </a:r>
          </a:p>
          <a:p>
            <a:r>
              <a:rPr lang="en-US" dirty="0"/>
              <a:t>How would cell signalling change in cells exposed to an antigen other than OVA?</a:t>
            </a:r>
          </a:p>
          <a:p>
            <a:r>
              <a:rPr lang="en-US" dirty="0"/>
              <a:t>Knockout HDAC1 or other vital transcription factor.</a:t>
            </a:r>
          </a:p>
          <a:p>
            <a:r>
              <a:rPr lang="en-US" dirty="0"/>
              <a:t>Analyze other ligand-receptor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31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1BD9-1EBF-8119-FDBF-D69AD7D4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326" y="2603562"/>
            <a:ext cx="8895347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 for listening! </a:t>
            </a:r>
            <a:r>
              <a:rPr lang="en-US" sz="6000" dirty="0">
                <a:sym typeface="Wingdings" pitchFamily="2" charset="2"/>
              </a:rPr>
              <a:t> </a:t>
            </a:r>
            <a:endParaRPr lang="en-US" sz="6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08A5C-B53E-EF29-5773-3426800A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033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B3BFE-987F-AB7D-5002-89AFAEFC6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" y="421104"/>
            <a:ext cx="11405937" cy="55706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b="1" i="0" dirty="0">
              <a:solidFill>
                <a:srgbClr val="115740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en-AU" b="1" i="0" dirty="0">
                <a:solidFill>
                  <a:srgbClr val="115740"/>
                </a:solidFill>
                <a:effectLst/>
              </a:rPr>
              <a:t>Hypothesis: </a:t>
            </a:r>
          </a:p>
          <a:p>
            <a:pPr marL="0" indent="0">
              <a:buNone/>
            </a:pPr>
            <a:r>
              <a:rPr lang="en-AU" b="1" dirty="0"/>
              <a:t>No T cell mice </a:t>
            </a:r>
            <a:r>
              <a:rPr lang="en-AU" dirty="0"/>
              <a:t>→ no cell signalling consistent with an immune reaction.</a:t>
            </a:r>
          </a:p>
          <a:p>
            <a:pPr marL="0" indent="0">
              <a:buNone/>
            </a:pPr>
            <a:r>
              <a:rPr lang="en-AU" b="1" i="0" dirty="0">
                <a:effectLst/>
              </a:rPr>
              <a:t>Wildtype </a:t>
            </a:r>
            <a:r>
              <a:rPr lang="en-AU" dirty="0"/>
              <a:t>→  strong immune reaction of CD4+ cells to OVA. </a:t>
            </a:r>
          </a:p>
          <a:p>
            <a:pPr marL="0" indent="0">
              <a:buNone/>
            </a:pPr>
            <a:r>
              <a:rPr lang="en-AU" b="1" i="0" dirty="0">
                <a:effectLst/>
              </a:rPr>
              <a:t>Knockout</a:t>
            </a:r>
            <a:r>
              <a:rPr lang="en-AU" b="0" i="0" dirty="0">
                <a:effectLst/>
              </a:rPr>
              <a:t> </a:t>
            </a:r>
            <a:r>
              <a:rPr lang="en-AU" dirty="0"/>
              <a:t>→</a:t>
            </a:r>
            <a:r>
              <a:rPr lang="en-AU" b="0" i="0" dirty="0">
                <a:effectLst/>
              </a:rPr>
              <a:t> immune reaction to OVA reduced by HDAC2 deletion in CD4+ cells. </a:t>
            </a:r>
          </a:p>
          <a:p>
            <a:pPr marL="0" indent="0">
              <a:buNone/>
            </a:pPr>
            <a:endParaRPr lang="en-AU" b="0" i="0" dirty="0">
              <a:effectLst/>
            </a:endParaRPr>
          </a:p>
          <a:p>
            <a:pPr marL="0" indent="0">
              <a:buNone/>
            </a:pPr>
            <a:r>
              <a:rPr lang="en-AU" b="1" dirty="0">
                <a:solidFill>
                  <a:srgbClr val="115740"/>
                </a:solidFill>
              </a:rPr>
              <a:t>Aim</a:t>
            </a:r>
            <a:r>
              <a:rPr lang="en-AU" b="1" i="0" dirty="0">
                <a:solidFill>
                  <a:srgbClr val="115740"/>
                </a:solidFill>
                <a:effectLst/>
              </a:rPr>
              <a:t>: </a:t>
            </a:r>
          </a:p>
          <a:p>
            <a:pPr marL="0" indent="0">
              <a:buNone/>
            </a:pPr>
            <a:r>
              <a:rPr lang="en-AU" b="0" i="0" dirty="0">
                <a:effectLst/>
              </a:rPr>
              <a:t>Investigate </a:t>
            </a:r>
            <a:r>
              <a:rPr lang="en-AU" b="1" i="0" dirty="0">
                <a:effectLst/>
              </a:rPr>
              <a:t>CD4+ T cell signalling </a:t>
            </a:r>
            <a:r>
              <a:rPr lang="en-AU" b="0" i="0" dirty="0">
                <a:effectLst/>
              </a:rPr>
              <a:t>during immune reaction to OVA in mutant mouse skin and evaluate the </a:t>
            </a:r>
            <a:r>
              <a:rPr lang="en-AU" b="1" i="0" dirty="0">
                <a:effectLst/>
              </a:rPr>
              <a:t>impact of HDAC2 </a:t>
            </a:r>
            <a:r>
              <a:rPr lang="en-AU" b="0" i="0" dirty="0">
                <a:effectLst/>
              </a:rPr>
              <a:t>knockout in altering these signalling pathways.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1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F40A-CAD7-1511-4649-BA10EE70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41" y="440326"/>
            <a:ext cx="3011905" cy="909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b="1" dirty="0">
                <a:latin typeface="Franklin Gothic Book" panose="020B0503020102020204" pitchFamily="34" charset="0"/>
              </a:rPr>
              <a:t>Data</a:t>
            </a:r>
            <a:r>
              <a:rPr lang="en-AU" sz="4000" b="1" i="0" dirty="0">
                <a:solidFill>
                  <a:srgbClr val="115740"/>
                </a:solidFill>
                <a:effectLst/>
                <a:latin typeface="Franklin Gothic Book" panose="020B0503020102020204" pitchFamily="34" charset="0"/>
              </a:rPr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09FF-960E-08B4-DE1D-EEB4D7231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41" y="1349985"/>
            <a:ext cx="11169318" cy="4759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dirty="0">
                <a:solidFill>
                  <a:srgbClr val="92D050"/>
                </a:solidFill>
              </a:rPr>
              <a:t>→ </a:t>
            </a:r>
            <a:r>
              <a:rPr lang="en-AU" sz="3200" dirty="0"/>
              <a:t>Mouse </a:t>
            </a:r>
            <a:r>
              <a:rPr lang="en-US" sz="3200" b="1" dirty="0"/>
              <a:t>Skin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AU" sz="3200" dirty="0">
                <a:solidFill>
                  <a:srgbClr val="92D050"/>
                </a:solidFill>
              </a:rPr>
              <a:t>→</a:t>
            </a:r>
            <a:r>
              <a:rPr lang="en-AU" sz="3200" dirty="0"/>
              <a:t> </a:t>
            </a:r>
            <a:r>
              <a:rPr lang="en-US" sz="3200" b="1" dirty="0"/>
              <a:t>HDAC2</a:t>
            </a:r>
            <a:r>
              <a:rPr lang="en-US" sz="3200" dirty="0"/>
              <a:t> Knockout</a:t>
            </a:r>
          </a:p>
          <a:p>
            <a:pPr marL="0" indent="0">
              <a:buNone/>
            </a:pPr>
            <a:r>
              <a:rPr lang="en-AU" sz="3200" dirty="0">
                <a:solidFill>
                  <a:srgbClr val="92D050"/>
                </a:solidFill>
              </a:rPr>
              <a:t>→</a:t>
            </a:r>
            <a:r>
              <a:rPr lang="en-AU" sz="3200" dirty="0"/>
              <a:t> </a:t>
            </a:r>
            <a:r>
              <a:rPr lang="en-US" sz="3200" b="1" dirty="0"/>
              <a:t>Gene expression values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AU" sz="3200" dirty="0">
                <a:solidFill>
                  <a:srgbClr val="92D050"/>
                </a:solidFill>
              </a:rPr>
              <a:t>→ </a:t>
            </a:r>
            <a:r>
              <a:rPr lang="en-US" sz="3200" dirty="0"/>
              <a:t>Communication probability calculated using </a:t>
            </a:r>
          </a:p>
          <a:p>
            <a:pPr marL="0" indent="0">
              <a:buNone/>
            </a:pPr>
            <a:r>
              <a:rPr lang="en-US" sz="3200" b="1" dirty="0"/>
              <a:t>     R</a:t>
            </a:r>
            <a:r>
              <a:rPr lang="en-US" sz="3200" dirty="0"/>
              <a:t> package: </a:t>
            </a:r>
            <a:r>
              <a:rPr lang="en-US" sz="3200" b="1" dirty="0"/>
              <a:t>Cell chat</a:t>
            </a:r>
            <a:r>
              <a:rPr lang="en-US" sz="3200" dirty="0"/>
              <a:t>. </a:t>
            </a:r>
          </a:p>
          <a:p>
            <a:pPr marL="0" indent="0">
              <a:buNone/>
            </a:pPr>
            <a:r>
              <a:rPr lang="en-AU" sz="3200" dirty="0">
                <a:solidFill>
                  <a:srgbClr val="92D050"/>
                </a:solidFill>
              </a:rPr>
              <a:t>→ </a:t>
            </a:r>
            <a:r>
              <a:rPr lang="en-AU" sz="3200" dirty="0"/>
              <a:t>Diagrams created using </a:t>
            </a:r>
            <a:r>
              <a:rPr lang="en-AU" sz="3200" b="1" dirty="0"/>
              <a:t>R</a:t>
            </a:r>
            <a:r>
              <a:rPr lang="en-AU" sz="3200" dirty="0"/>
              <a:t> packages: </a:t>
            </a:r>
            <a:r>
              <a:rPr lang="en-AU" sz="3200" b="1" dirty="0" err="1"/>
              <a:t>ggplot</a:t>
            </a:r>
            <a:r>
              <a:rPr lang="en-AU" sz="3200" dirty="0"/>
              <a:t> + </a:t>
            </a:r>
            <a:r>
              <a:rPr lang="en-AU" sz="3200" b="1" dirty="0" err="1"/>
              <a:t>Cellchat</a:t>
            </a:r>
            <a:r>
              <a:rPr lang="en-AU" sz="3200" dirty="0"/>
              <a:t>. 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96DA-BF30-949D-8D63-00D2556E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9394-0141-4681-AEBD-833D9B3076D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6049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screenshot of a graph&#10;&#10;Description automatically generated">
            <a:extLst>
              <a:ext uri="{FF2B5EF4-FFF2-40B4-BE49-F238E27FC236}">
                <a16:creationId xmlns:a16="http://schemas.microsoft.com/office/drawing/2014/main" id="{A43D150B-960C-547E-8AFF-BAF7639C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097" y="615498"/>
            <a:ext cx="9690455" cy="604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0C328-97F7-8E75-1F95-C6E281CD72E8}"/>
              </a:ext>
            </a:extLst>
          </p:cNvPr>
          <p:cNvSpPr txBox="1"/>
          <p:nvPr/>
        </p:nvSpPr>
        <p:spPr>
          <a:xfrm>
            <a:off x="218394" y="153881"/>
            <a:ext cx="61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Changes in cell-cell communication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A9BF43-E732-A9C8-25CC-CEE2D23AED82}"/>
              </a:ext>
            </a:extLst>
          </p:cNvPr>
          <p:cNvCxnSpPr/>
          <p:nvPr/>
        </p:nvCxnSpPr>
        <p:spPr>
          <a:xfrm flipV="1">
            <a:off x="2515661" y="6650629"/>
            <a:ext cx="0" cy="148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E943EF-3458-CF86-99DD-9D01EBEFC0B4}"/>
              </a:ext>
            </a:extLst>
          </p:cNvPr>
          <p:cNvCxnSpPr/>
          <p:nvPr/>
        </p:nvCxnSpPr>
        <p:spPr>
          <a:xfrm flipV="1">
            <a:off x="2669054" y="6430579"/>
            <a:ext cx="0" cy="148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8D5BFE-9058-5443-EF87-AAA63B202985}"/>
              </a:ext>
            </a:extLst>
          </p:cNvPr>
          <p:cNvCxnSpPr/>
          <p:nvPr/>
        </p:nvCxnSpPr>
        <p:spPr>
          <a:xfrm flipV="1">
            <a:off x="2836956" y="6510132"/>
            <a:ext cx="0" cy="148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F58217-CFFE-606E-BDC3-A20AD1A99292}"/>
              </a:ext>
            </a:extLst>
          </p:cNvPr>
          <p:cNvCxnSpPr/>
          <p:nvPr/>
        </p:nvCxnSpPr>
        <p:spPr>
          <a:xfrm flipV="1">
            <a:off x="2983194" y="6510132"/>
            <a:ext cx="0" cy="148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70B272-8E44-4EBA-46FF-19F1A4E896C7}"/>
              </a:ext>
            </a:extLst>
          </p:cNvPr>
          <p:cNvCxnSpPr>
            <a:cxnSpLocks/>
          </p:cNvCxnSpPr>
          <p:nvPr/>
        </p:nvCxnSpPr>
        <p:spPr>
          <a:xfrm>
            <a:off x="1079321" y="4441386"/>
            <a:ext cx="1833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118B81E-6E87-B3C2-EE14-CD6C8DD13BEA}"/>
              </a:ext>
            </a:extLst>
          </p:cNvPr>
          <p:cNvCxnSpPr>
            <a:cxnSpLocks/>
          </p:cNvCxnSpPr>
          <p:nvPr/>
        </p:nvCxnSpPr>
        <p:spPr>
          <a:xfrm>
            <a:off x="1253517" y="4027388"/>
            <a:ext cx="1833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57C8A-A02D-4932-28BC-B5304F834361}"/>
              </a:ext>
            </a:extLst>
          </p:cNvPr>
          <p:cNvCxnSpPr>
            <a:cxnSpLocks/>
          </p:cNvCxnSpPr>
          <p:nvPr/>
        </p:nvCxnSpPr>
        <p:spPr>
          <a:xfrm>
            <a:off x="1154698" y="3598194"/>
            <a:ext cx="1833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292E7A-5592-E258-3091-8AFA2F3BA0A7}"/>
              </a:ext>
            </a:extLst>
          </p:cNvPr>
          <p:cNvCxnSpPr>
            <a:cxnSpLocks/>
          </p:cNvCxnSpPr>
          <p:nvPr/>
        </p:nvCxnSpPr>
        <p:spPr>
          <a:xfrm>
            <a:off x="1142834" y="3187662"/>
            <a:ext cx="1833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217C8E4-B691-E191-2AA1-15B1358AF42C}"/>
              </a:ext>
            </a:extLst>
          </p:cNvPr>
          <p:cNvCxnSpPr>
            <a:cxnSpLocks/>
          </p:cNvCxnSpPr>
          <p:nvPr/>
        </p:nvCxnSpPr>
        <p:spPr>
          <a:xfrm>
            <a:off x="1079321" y="2371067"/>
            <a:ext cx="2095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AE614E9-9800-066C-DF00-60DCDC278A24}"/>
              </a:ext>
            </a:extLst>
          </p:cNvPr>
          <p:cNvSpPr txBox="1"/>
          <p:nvPr/>
        </p:nvSpPr>
        <p:spPr>
          <a:xfrm>
            <a:off x="7787662" y="115939"/>
            <a:ext cx="4404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Increased cell-cell interactions in WT and KO mice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8357CE-F85D-D814-2870-8428FD362275}"/>
              </a:ext>
            </a:extLst>
          </p:cNvPr>
          <p:cNvCxnSpPr/>
          <p:nvPr/>
        </p:nvCxnSpPr>
        <p:spPr>
          <a:xfrm flipV="1">
            <a:off x="3305979" y="6522700"/>
            <a:ext cx="0" cy="148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1913E1E-5507-3397-8B57-80284F2730CB}"/>
              </a:ext>
            </a:extLst>
          </p:cNvPr>
          <p:cNvCxnSpPr/>
          <p:nvPr/>
        </p:nvCxnSpPr>
        <p:spPr>
          <a:xfrm flipV="1">
            <a:off x="3784950" y="6141700"/>
            <a:ext cx="0" cy="148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967B19-AA79-9361-FDE7-5CDA445BDC03}"/>
              </a:ext>
            </a:extLst>
          </p:cNvPr>
          <p:cNvCxnSpPr>
            <a:cxnSpLocks/>
          </p:cNvCxnSpPr>
          <p:nvPr/>
        </p:nvCxnSpPr>
        <p:spPr>
          <a:xfrm>
            <a:off x="1436873" y="1124869"/>
            <a:ext cx="2296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65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79C707-68FF-0D50-014B-B657FA684E4B}"/>
              </a:ext>
            </a:extLst>
          </p:cNvPr>
          <p:cNvSpPr txBox="1"/>
          <p:nvPr/>
        </p:nvSpPr>
        <p:spPr>
          <a:xfrm>
            <a:off x="144379" y="145016"/>
            <a:ext cx="61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Differences in # of pathway Interactions from Source cells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1379D790-C71D-8445-C3FB-D95E51CEA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74" y="622282"/>
            <a:ext cx="9977148" cy="6235718"/>
          </a:xfrm>
        </p:spPr>
      </p:pic>
    </p:spTree>
    <p:extLst>
      <p:ext uri="{BB962C8B-B14F-4D97-AF65-F5344CB8AC3E}">
        <p14:creationId xmlns:p14="http://schemas.microsoft.com/office/powerpoint/2010/main" val="305476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90C328-97F7-8E75-1F95-C6E281CD72E8}"/>
              </a:ext>
            </a:extLst>
          </p:cNvPr>
          <p:cNvSpPr txBox="1"/>
          <p:nvPr/>
        </p:nvSpPr>
        <p:spPr>
          <a:xfrm>
            <a:off x="108285" y="95687"/>
            <a:ext cx="724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Differences in # of pathway Interactions from Source cells (Zoomed in) 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28E94A3A-9366-A603-38B0-B642734BB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68" y="579148"/>
            <a:ext cx="9893063" cy="6183165"/>
          </a:xfrm>
        </p:spPr>
      </p:pic>
    </p:spTree>
    <p:extLst>
      <p:ext uri="{BB962C8B-B14F-4D97-AF65-F5344CB8AC3E}">
        <p14:creationId xmlns:p14="http://schemas.microsoft.com/office/powerpoint/2010/main" val="272595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5B3D7E-1F46-718C-9D2C-56E1EB73D654}"/>
              </a:ext>
            </a:extLst>
          </p:cNvPr>
          <p:cNvSpPr txBox="1"/>
          <p:nvPr/>
        </p:nvSpPr>
        <p:spPr>
          <a:xfrm>
            <a:off x="0" y="40964"/>
            <a:ext cx="61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Differences in # of pathway Interactions from target cells</a:t>
            </a:r>
          </a:p>
        </p:txBody>
      </p:sp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9085E358-6BE8-29BA-1D80-991F7DF7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00" y="648930"/>
            <a:ext cx="9638000" cy="60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5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30C171-9705-BEC9-430A-E135BDC12BA3}"/>
              </a:ext>
            </a:extLst>
          </p:cNvPr>
          <p:cNvSpPr txBox="1"/>
          <p:nvPr/>
        </p:nvSpPr>
        <p:spPr>
          <a:xfrm>
            <a:off x="0" y="40964"/>
            <a:ext cx="727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40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Differences in # of pathway Interactions from target cells (Zoomed in)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BC3BCF16-ED5F-15F9-D798-DFF443644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53" y="410296"/>
            <a:ext cx="10124893" cy="6328059"/>
          </a:xfrm>
        </p:spPr>
      </p:pic>
    </p:spTree>
    <p:extLst>
      <p:ext uri="{BB962C8B-B14F-4D97-AF65-F5344CB8AC3E}">
        <p14:creationId xmlns:p14="http://schemas.microsoft.com/office/powerpoint/2010/main" val="363625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23589</TotalTime>
  <Words>1186</Words>
  <Application>Microsoft Macintosh PowerPoint</Application>
  <PresentationFormat>Widescreen</PresentationFormat>
  <Paragraphs>129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Franklin Gothic Book</vt:lpstr>
      <vt:lpstr>Franklin Gothic Demi</vt:lpstr>
      <vt:lpstr>Söhne</vt:lpstr>
      <vt:lpstr>Office</vt:lpstr>
      <vt:lpstr>Office Theme</vt:lpstr>
      <vt:lpstr>Assessing HDAC2 Knockout Effects on CD4+ T Cell Signalling in Mouse Skin</vt:lpstr>
      <vt:lpstr>The Experiment </vt:lpstr>
      <vt:lpstr>PowerPoint Presentation</vt:lpstr>
      <vt:lpstr>Data: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Dag1 receptor expression in Laminin pathway</vt:lpstr>
      <vt:lpstr>PowerPoint Presentation</vt:lpstr>
      <vt:lpstr>Cd44 receptor expression in Laminin + Collagen pathways</vt:lpstr>
      <vt:lpstr>PowerPoint Presentation</vt:lpstr>
      <vt:lpstr>PowerPoint Presentation</vt:lpstr>
      <vt:lpstr>PowerPoint Presentation</vt:lpstr>
      <vt:lpstr>Take Home</vt:lpstr>
      <vt:lpstr>Questions + next steps </vt:lpstr>
      <vt:lpstr>Thank you for listening!  </vt:lpstr>
    </vt:vector>
  </TitlesOfParts>
  <Company>Universität Salzburg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Kunstmann Hermann</dc:creator>
  <cp:lastModifiedBy>karlamangano98@gmail.com</cp:lastModifiedBy>
  <cp:revision>89</cp:revision>
  <dcterms:created xsi:type="dcterms:W3CDTF">2020-07-07T11:53:49Z</dcterms:created>
  <dcterms:modified xsi:type="dcterms:W3CDTF">2023-11-30T16:16:56Z</dcterms:modified>
</cp:coreProperties>
</file>